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303" r:id="rId5"/>
    <p:sldId id="295" r:id="rId6"/>
    <p:sldId id="296" r:id="rId7"/>
    <p:sldId id="304" r:id="rId8"/>
    <p:sldId id="305" r:id="rId9"/>
    <p:sldId id="306" r:id="rId10"/>
    <p:sldId id="297" r:id="rId11"/>
    <p:sldId id="298" r:id="rId12"/>
    <p:sldId id="299" r:id="rId13"/>
    <p:sldId id="300" r:id="rId14"/>
    <p:sldId id="307" r:id="rId1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CC"/>
    <a:srgbClr val="66FF33"/>
    <a:srgbClr val="FF66FF"/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32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D7668-4A3A-403C-9BB7-E9AB63E55A16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3E57D-9925-4F75-9685-F85B98EB22C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62456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BDC11-A891-49F8-835A-97431FC97394}" type="slidenum">
              <a:rPr lang="fi-FI" altLang="fi-FI"/>
              <a:pPr/>
              <a:t>3</a:t>
            </a:fld>
            <a:endParaRPr lang="fi-FI" altLang="fi-FI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3E57D-9925-4F75-9685-F85B98EB22C5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4138332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412066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97701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12949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6279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63088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59876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10704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4803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42720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31198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69676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62213-05CE-4EA3-95F0-BC0B10BCCED9}" type="datetimeFigureOut">
              <a:rPr lang="fi-FI" smtClean="0"/>
              <a:pPr/>
              <a:t>1.6.2015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20CFD-7683-463B-AF75-DE4912CB93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4313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EKK ry:n strategian päivittäminen</a:t>
            </a:r>
            <a:br>
              <a:rPr lang="fi-FI" dirty="0" smtClean="0"/>
            </a:br>
            <a:r>
              <a:rPr lang="fi-FI" sz="3100" dirty="0" smtClean="0"/>
              <a:t>- strateginen linjaus 2015 – 2020 -</a:t>
            </a:r>
            <a:endParaRPr lang="fi-FI" sz="31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Hallituksen kokous </a:t>
            </a:r>
          </a:p>
          <a:p>
            <a:r>
              <a:rPr lang="fi-FI" dirty="0" smtClean="0"/>
              <a:t>4.6.2015 klo 10.30 – 11.30</a:t>
            </a:r>
          </a:p>
          <a:p>
            <a:r>
              <a:rPr lang="fi-FI" dirty="0" smtClean="0"/>
              <a:t>Pääpostin ”Filatelia” kabinetti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4066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yöristetty suorakulmio 4"/>
          <p:cNvSpPr/>
          <p:nvPr/>
        </p:nvSpPr>
        <p:spPr>
          <a:xfrm>
            <a:off x="1835696" y="4005064"/>
            <a:ext cx="2224642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–vertailutietoon liitetään asiakaskokemuksen mittaaminen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5364088" y="3861048"/>
            <a:ext cx="2038334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–elinvoimaluku ja jalankulkulaskenta yleistyy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1987318" y="1826822"/>
            <a:ext cx="1864602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–kehityskuva ulkomaille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Pyöristetty suorakulmio 7"/>
          <p:cNvSpPr/>
          <p:nvPr/>
        </p:nvSpPr>
        <p:spPr>
          <a:xfrm>
            <a:off x="5220073" y="1484784"/>
            <a:ext cx="2088231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–kehityskuva vakiintuu 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Pyöristetty suorakulmio 8"/>
          <p:cNvSpPr/>
          <p:nvPr/>
        </p:nvSpPr>
        <p:spPr>
          <a:xfrm>
            <a:off x="3664422" y="2771795"/>
            <a:ext cx="2006216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EKK –tietojärjestelmä </a:t>
            </a:r>
            <a:r>
              <a:rPr lang="fi-FI" dirty="0" smtClean="0">
                <a:solidFill>
                  <a:schemeClr val="tx1"/>
                </a:solidFill>
              </a:rPr>
              <a:t>vakiintuu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Painopiste 1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234063" y="171217"/>
            <a:ext cx="287444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Vakiintuu selkeä kuva </a:t>
            </a:r>
          </a:p>
          <a:p>
            <a:r>
              <a:rPr lang="fi-FI" sz="1400" dirty="0" smtClean="0"/>
              <a:t>siitä, mitkä elementit kuuluvat </a:t>
            </a:r>
          </a:p>
          <a:p>
            <a:r>
              <a:rPr lang="fi-FI" sz="1400" dirty="0"/>
              <a:t>y</a:t>
            </a:r>
            <a:r>
              <a:rPr lang="fi-FI" sz="1400" dirty="0" smtClean="0"/>
              <a:t>leisesti keskustojen kehittymiseen, </a:t>
            </a:r>
          </a:p>
          <a:p>
            <a:r>
              <a:rPr lang="fi-FI" sz="1400" dirty="0" smtClean="0"/>
              <a:t>mikä on niiden kehittymisen logiikka </a:t>
            </a:r>
          </a:p>
          <a:p>
            <a:r>
              <a:rPr lang="fi-FI" sz="1400" dirty="0" smtClean="0"/>
              <a:t>ja miten niitä voidaan mitata.</a:t>
            </a:r>
            <a:endParaRPr lang="fi-FI" sz="1400" dirty="0"/>
          </a:p>
        </p:txBody>
      </p:sp>
      <p:sp>
        <p:nvSpPr>
          <p:cNvPr id="21" name="Tekstiruutu 20"/>
          <p:cNvSpPr txBox="1"/>
          <p:nvPr/>
        </p:nvSpPr>
        <p:spPr>
          <a:xfrm>
            <a:off x="6167825" y="3121804"/>
            <a:ext cx="279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EKK –kehityskuvasta muodostuu </a:t>
            </a:r>
          </a:p>
          <a:p>
            <a:r>
              <a:rPr lang="fi-FI" sz="1400" dirty="0" smtClean="0"/>
              <a:t>keskustakehittämisen perustyökalu.</a:t>
            </a:r>
            <a:endParaRPr lang="fi-FI" sz="1400" dirty="0"/>
          </a:p>
        </p:txBody>
      </p:sp>
      <p:sp>
        <p:nvSpPr>
          <p:cNvPr id="24" name="Tekstiruutu 23"/>
          <p:cNvSpPr txBox="1"/>
          <p:nvPr/>
        </p:nvSpPr>
        <p:spPr>
          <a:xfrm>
            <a:off x="4572000" y="5570076"/>
            <a:ext cx="45508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EKK –peruselinvoimaluvun / EKK –elinvoimaluvun</a:t>
            </a:r>
          </a:p>
          <a:p>
            <a:r>
              <a:rPr lang="fi-FI" sz="1400" dirty="0" smtClean="0"/>
              <a:t>tiedonkeruut tehdään joka vuosi kaikissa mukana </a:t>
            </a:r>
          </a:p>
          <a:p>
            <a:r>
              <a:rPr lang="fi-FI" sz="1400" dirty="0" smtClean="0"/>
              <a:t>olevissa keskustoissa. Jalankulkulaskentaa tehdään yleisesti.</a:t>
            </a:r>
            <a:endParaRPr lang="fi-FI" sz="1400" dirty="0"/>
          </a:p>
        </p:txBody>
      </p:sp>
      <p:sp>
        <p:nvSpPr>
          <p:cNvPr id="25" name="Tekstiruutu 24"/>
          <p:cNvSpPr txBox="1"/>
          <p:nvPr/>
        </p:nvSpPr>
        <p:spPr>
          <a:xfrm>
            <a:off x="398475" y="5570612"/>
            <a:ext cx="4115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Asiakaskokemuksen seuranta liitetään </a:t>
            </a:r>
          </a:p>
          <a:p>
            <a:r>
              <a:rPr lang="fi-FI" sz="1400" dirty="0" smtClean="0"/>
              <a:t>EKK –kehityskuvaan, kun EKK –elävyyslukujärjestelmä </a:t>
            </a:r>
          </a:p>
          <a:p>
            <a:r>
              <a:rPr lang="fi-FI" sz="1400" dirty="0" smtClean="0"/>
              <a:t>on riittävän laajaa.</a:t>
            </a:r>
          </a:p>
        </p:txBody>
      </p:sp>
      <p:sp>
        <p:nvSpPr>
          <p:cNvPr id="26" name="Tekstiruutu 25"/>
          <p:cNvSpPr txBox="1"/>
          <p:nvPr/>
        </p:nvSpPr>
        <p:spPr>
          <a:xfrm>
            <a:off x="88880" y="1034152"/>
            <a:ext cx="31767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EKK –kehityskuva alkaa </a:t>
            </a:r>
          </a:p>
          <a:p>
            <a:r>
              <a:rPr lang="fi-FI" sz="1400" dirty="0" smtClean="0"/>
              <a:t>kiinnostamaan kansainvälisiä toimijoita </a:t>
            </a:r>
          </a:p>
          <a:p>
            <a:r>
              <a:rPr lang="fi-FI" sz="1400" dirty="0" smtClean="0"/>
              <a:t>strategiajakson loppupuolelle</a:t>
            </a:r>
            <a:endParaRPr lang="fi-FI" sz="1400" dirty="0"/>
          </a:p>
        </p:txBody>
      </p:sp>
      <p:sp>
        <p:nvSpPr>
          <p:cNvPr id="27" name="Ellipsi 26"/>
          <p:cNvSpPr/>
          <p:nvPr/>
        </p:nvSpPr>
        <p:spPr>
          <a:xfrm>
            <a:off x="7452320" y="4013583"/>
            <a:ext cx="1512168" cy="14124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TAVOITE 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95706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/>
      <p:bldP spid="21" grpId="0"/>
      <p:bldP spid="24" grpId="0"/>
      <p:bldP spid="25" grpId="0"/>
      <p:bldP spid="26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yöristetty suorakulmio 4"/>
          <p:cNvSpPr/>
          <p:nvPr/>
        </p:nvSpPr>
        <p:spPr>
          <a:xfrm>
            <a:off x="1763688" y="1412776"/>
            <a:ext cx="2224642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ry:n yhteiskunnalliset suhteet lisääntyvät ja vahvistuvat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5436096" y="3861048"/>
            <a:ext cx="2304255" cy="194421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EKK:n jäsenten välinen yhteistyö tiivistyy osaamisen ja tiedon jakamisella.</a:t>
            </a:r>
          </a:p>
        </p:txBody>
      </p:sp>
      <p:sp>
        <p:nvSpPr>
          <p:cNvPr id="8" name="Pyöristetty suorakulmio 7"/>
          <p:cNvSpPr/>
          <p:nvPr/>
        </p:nvSpPr>
        <p:spPr>
          <a:xfrm>
            <a:off x="5436095" y="1376020"/>
            <a:ext cx="1800201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jäsenmäärä kasvaa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1" name="Pyöristetty suorakulmio 10"/>
          <p:cNvSpPr/>
          <p:nvPr/>
        </p:nvSpPr>
        <p:spPr>
          <a:xfrm>
            <a:off x="1907704" y="3892691"/>
            <a:ext cx="2160240" cy="147652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Yhteistyö tutkimusyksiköiden kanssa lisääntyy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3369365" y="2696882"/>
            <a:ext cx="2474844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EKK –verkosto </a:t>
            </a:r>
            <a:r>
              <a:rPr lang="fi-FI" dirty="0" smtClean="0">
                <a:solidFill>
                  <a:schemeClr val="tx1"/>
                </a:solidFill>
              </a:rPr>
              <a:t>vahvistuu ja yhteistyö tiivistyy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Painopiste </a:t>
            </a:r>
            <a:r>
              <a:rPr lang="fi-FI" dirty="0" smtClean="0"/>
              <a:t>2</a:t>
            </a:r>
            <a:endParaRPr lang="fi-FI" dirty="0"/>
          </a:p>
        </p:txBody>
      </p:sp>
      <p:sp>
        <p:nvSpPr>
          <p:cNvPr id="3" name="Ellipsi 2"/>
          <p:cNvSpPr/>
          <p:nvPr/>
        </p:nvSpPr>
        <p:spPr>
          <a:xfrm>
            <a:off x="7380312" y="692696"/>
            <a:ext cx="1512168" cy="14124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TAVOITE 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40176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yöristetty suorakulmio 4"/>
          <p:cNvSpPr/>
          <p:nvPr/>
        </p:nvSpPr>
        <p:spPr>
          <a:xfrm>
            <a:off x="1979712" y="4059070"/>
            <a:ext cx="2448272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Keskustakehittämisen paikallinen merkitys ja kiinnostavuus kasvavat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5213176" y="1458212"/>
            <a:ext cx="1944217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Toiminnat ja tapahtumat kehittyvät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2051720" y="1484784"/>
            <a:ext cx="1942505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–elinvoimalukujen  julkistaminen on valtakunnallinen uutinen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Pyöristetty suorakulmio 7"/>
          <p:cNvSpPr/>
          <p:nvPr/>
        </p:nvSpPr>
        <p:spPr>
          <a:xfrm>
            <a:off x="5148064" y="3861048"/>
            <a:ext cx="2060240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Sähköinen näkyvyys kasvaa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3448878" y="2723438"/>
            <a:ext cx="2405270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EKK –näkyvyys lisääntyy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Painopiste 3</a:t>
            </a:r>
          </a:p>
        </p:txBody>
      </p:sp>
      <p:sp>
        <p:nvSpPr>
          <p:cNvPr id="30" name="Ellipsi 29"/>
          <p:cNvSpPr/>
          <p:nvPr/>
        </p:nvSpPr>
        <p:spPr>
          <a:xfrm>
            <a:off x="7020272" y="5157192"/>
            <a:ext cx="1512168" cy="14124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TAVOITE 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83042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yöristetty suorakulmio 4"/>
          <p:cNvSpPr/>
          <p:nvPr/>
        </p:nvSpPr>
        <p:spPr>
          <a:xfrm>
            <a:off x="1907704" y="1484784"/>
            <a:ext cx="2008618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talous vahvistuu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1907704" y="3933056"/>
            <a:ext cx="2104839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Projektirahoitus muodostuu normaaliksi tavaksi toimia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Pyöristetty suorakulmio 7"/>
          <p:cNvSpPr/>
          <p:nvPr/>
        </p:nvSpPr>
        <p:spPr>
          <a:xfrm>
            <a:off x="5220073" y="1484784"/>
            <a:ext cx="2016224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Jäsenmäärä kasvaa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5436096" y="3942184"/>
            <a:ext cx="1800201" cy="145816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EKK –yhteistyö-kumppanien rahoitus kasvaa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Pyöristetty suorakulmio 8"/>
          <p:cNvSpPr/>
          <p:nvPr/>
        </p:nvSpPr>
        <p:spPr>
          <a:xfrm>
            <a:off x="3642296" y="2748353"/>
            <a:ext cx="2006216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EKK </a:t>
            </a:r>
            <a:r>
              <a:rPr lang="fi-FI" dirty="0" smtClean="0">
                <a:solidFill>
                  <a:schemeClr val="tx1"/>
                </a:solidFill>
              </a:rPr>
              <a:t>-käyttötalous </a:t>
            </a:r>
            <a:r>
              <a:rPr lang="fi-FI" dirty="0">
                <a:solidFill>
                  <a:schemeClr val="tx1"/>
                </a:solidFill>
              </a:rPr>
              <a:t>kasvaa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Painopiste 4</a:t>
            </a:r>
          </a:p>
        </p:txBody>
      </p:sp>
      <p:sp>
        <p:nvSpPr>
          <p:cNvPr id="30" name="Ellipsi 29"/>
          <p:cNvSpPr/>
          <p:nvPr/>
        </p:nvSpPr>
        <p:spPr>
          <a:xfrm>
            <a:off x="7380312" y="837362"/>
            <a:ext cx="1512168" cy="14124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TAVOITE 4</a:t>
            </a:r>
            <a:endParaRPr lang="fi-FI" dirty="0"/>
          </a:p>
        </p:txBody>
      </p:sp>
      <p:sp>
        <p:nvSpPr>
          <p:cNvPr id="31" name="Ellipsi 30"/>
          <p:cNvSpPr/>
          <p:nvPr/>
        </p:nvSpPr>
        <p:spPr>
          <a:xfrm>
            <a:off x="179512" y="1335948"/>
            <a:ext cx="1512168" cy="14124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TAVOITE 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68255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EKK ry:n strategiakartta 2015 - 2020</a:t>
            </a:r>
            <a:endParaRPr lang="fi-FI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4825" y="962297"/>
            <a:ext cx="8729663" cy="57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73975"/>
            <a:ext cx="1142088" cy="88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9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Strategiaprosessin eteneminen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Syksyllä tehtiin strategiakysely jäsenistölle</a:t>
            </a:r>
          </a:p>
          <a:p>
            <a:pPr lvl="1"/>
            <a:r>
              <a:rPr lang="fi-FI" dirty="0" smtClean="0"/>
              <a:t>Strategian 2010 – 2015 onnistuminen</a:t>
            </a:r>
          </a:p>
          <a:p>
            <a:r>
              <a:rPr lang="fi-FI" dirty="0" smtClean="0"/>
              <a:t>Tallinnan excursion yhteydessä pidettiin työpaja</a:t>
            </a:r>
          </a:p>
          <a:p>
            <a:pPr lvl="1"/>
            <a:r>
              <a:rPr lang="fi-FI" dirty="0" smtClean="0"/>
              <a:t>Yleiskeskustelua EKK ry:n kehitystarpeista</a:t>
            </a:r>
          </a:p>
          <a:p>
            <a:r>
              <a:rPr lang="fi-FI" dirty="0" smtClean="0"/>
              <a:t>EKK ry:n strategiakyselyn / -analyysin käsiteltiin hallituksessa 6.11.2014</a:t>
            </a:r>
          </a:p>
          <a:p>
            <a:pPr lvl="1"/>
            <a:r>
              <a:rPr lang="fi-FI" dirty="0" smtClean="0"/>
              <a:t>”uusi linjaus laaditaan vanhan strategian pohjalle”</a:t>
            </a:r>
          </a:p>
          <a:p>
            <a:r>
              <a:rPr lang="fi-FI" dirty="0" smtClean="0"/>
              <a:t>Työpaja 1: 31.3.2015 : Strategialuonnos</a:t>
            </a:r>
          </a:p>
          <a:p>
            <a:r>
              <a:rPr lang="fi-FI" dirty="0" smtClean="0"/>
              <a:t>Työpaja 2: 29.4.2015: Strategialuonnos</a:t>
            </a:r>
          </a:p>
          <a:p>
            <a:r>
              <a:rPr lang="fi-FI" dirty="0" smtClean="0"/>
              <a:t>Työpajojen perusteella sähköpostitse saadut kommentit</a:t>
            </a:r>
          </a:p>
          <a:p>
            <a:r>
              <a:rPr lang="fi-FI" dirty="0" smtClean="0"/>
              <a:t>Konsultin ehdotus toimitusjohtajalle</a:t>
            </a:r>
          </a:p>
          <a:p>
            <a:r>
              <a:rPr lang="fi-FI" dirty="0" smtClean="0"/>
              <a:t>Toimitusjohtajan ehdotus hallitukselle</a:t>
            </a:r>
          </a:p>
          <a:p>
            <a:r>
              <a:rPr lang="fi-FI" dirty="0" smtClean="0"/>
              <a:t>Hallituksen kokous 4.6.2015 klo 10.30: </a:t>
            </a:r>
          </a:p>
          <a:p>
            <a:pPr lvl="1"/>
            <a:r>
              <a:rPr lang="fi-FI" dirty="0" smtClean="0"/>
              <a:t>Strategian 2015 – 2020 hyväksyminen</a:t>
            </a:r>
          </a:p>
          <a:p>
            <a:pPr lvl="1"/>
            <a:r>
              <a:rPr lang="fi-FI" dirty="0" smtClean="0"/>
              <a:t>Valmistelun jatkaminen</a:t>
            </a:r>
          </a:p>
        </p:txBody>
      </p:sp>
    </p:spTree>
    <p:extLst>
      <p:ext uri="{BB962C8B-B14F-4D97-AF65-F5344CB8AC3E}">
        <p14:creationId xmlns:p14="http://schemas.microsoft.com/office/powerpoint/2010/main" xmlns="" val="41965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altLang="fi-FI" dirty="0"/>
              <a:t>Kehitystarina ja </a:t>
            </a:r>
            <a:r>
              <a:rPr lang="fi-FI" altLang="fi-FI" dirty="0" smtClean="0"/>
              <a:t>strategia</a:t>
            </a:r>
            <a:br>
              <a:rPr lang="fi-FI" altLang="fi-FI" dirty="0" smtClean="0"/>
            </a:br>
            <a:r>
              <a:rPr lang="fi-FI" altLang="fi-FI" sz="3100" dirty="0" smtClean="0"/>
              <a:t>- vuosien 2010 – 2015 strategiakartta -</a:t>
            </a:r>
            <a:endParaRPr lang="fi-FI" altLang="fi-FI" sz="3100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429000" y="1268413"/>
            <a:ext cx="235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dirty="0"/>
              <a:t>Tiedon syventäminen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296150" y="3433763"/>
            <a:ext cx="16446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Verkoston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vahvistaminen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- uskottavuus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0" y="6502400"/>
            <a:ext cx="29781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Näkyvyyden saavuttaminen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50825" y="3433763"/>
            <a:ext cx="16446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Verkoston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vahvistaminen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i-FI" altLang="fi-FI" dirty="0"/>
              <a:t>- rahoitus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072188" y="3213100"/>
            <a:ext cx="1152525" cy="12969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Kattava</a:t>
            </a:r>
          </a:p>
          <a:p>
            <a:pPr algn="ctr"/>
            <a:r>
              <a:rPr lang="fi-FI" altLang="fi-FI" sz="1400" b="1" dirty="0"/>
              <a:t>jäsen-</a:t>
            </a:r>
          </a:p>
          <a:p>
            <a:pPr algn="ctr"/>
            <a:r>
              <a:rPr lang="fi-FI" altLang="fi-FI" sz="1400" b="1" dirty="0"/>
              <a:t>profiili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3984625" y="5013325"/>
            <a:ext cx="1152525" cy="12969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Tapahtumat </a:t>
            </a:r>
          </a:p>
          <a:p>
            <a:pPr algn="ctr"/>
            <a:r>
              <a:rPr lang="fi-FI" altLang="fi-FI" sz="1400" b="1" dirty="0"/>
              <a:t>ja tiedotus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3984625" y="1701800"/>
            <a:ext cx="1152525" cy="1296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EKK </a:t>
            </a:r>
          </a:p>
          <a:p>
            <a:pPr algn="ctr"/>
            <a:r>
              <a:rPr lang="fi-FI" altLang="fi-FI" sz="1400" b="1" dirty="0"/>
              <a:t>kehityskuva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135563" y="2276475"/>
            <a:ext cx="1152525" cy="1296988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EKK</a:t>
            </a:r>
          </a:p>
          <a:p>
            <a:pPr algn="ctr"/>
            <a:r>
              <a:rPr lang="fi-FI" altLang="fi-FI" sz="1400" b="1" dirty="0"/>
              <a:t>vertailutieto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895475" y="3213100"/>
            <a:ext cx="1152525" cy="1296988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Projekti-</a:t>
            </a:r>
          </a:p>
          <a:p>
            <a:pPr algn="ctr"/>
            <a:r>
              <a:rPr lang="fi-FI" altLang="fi-FI" sz="1400" b="1" dirty="0"/>
              <a:t>rahoitus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5064125" y="4148138"/>
            <a:ext cx="1152525" cy="1296987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Yliopisto-</a:t>
            </a:r>
          </a:p>
          <a:p>
            <a:pPr algn="ctr"/>
            <a:r>
              <a:rPr lang="fi-FI" altLang="fi-FI" sz="1400" b="1" dirty="0"/>
              <a:t>yhteistyö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832100" y="2278063"/>
            <a:ext cx="1152525" cy="1296987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Yhteistyö-</a:t>
            </a:r>
          </a:p>
          <a:p>
            <a:pPr algn="ctr"/>
            <a:r>
              <a:rPr lang="fi-FI" altLang="fi-FI" sz="1400" b="1" dirty="0"/>
              <a:t>kumppanit</a:t>
            </a:r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2903538" y="4149725"/>
            <a:ext cx="1152525" cy="1296988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i-FI" altLang="fi-FI" sz="1400" b="1" dirty="0"/>
              <a:t>Media-</a:t>
            </a:r>
          </a:p>
          <a:p>
            <a:pPr algn="ctr"/>
            <a:r>
              <a:rPr lang="fi-FI" altLang="fi-FI" sz="1400" b="1" dirty="0"/>
              <a:t>näkyvyys</a:t>
            </a:r>
          </a:p>
        </p:txBody>
      </p:sp>
      <p:cxnSp>
        <p:nvCxnSpPr>
          <p:cNvPr id="16401" name="AutoShape 17"/>
          <p:cNvCxnSpPr>
            <a:cxnSpLocks noChangeShapeType="1"/>
            <a:stCxn id="16387" idx="3"/>
            <a:endCxn id="16388" idx="0"/>
          </p:cNvCxnSpPr>
          <p:nvPr/>
        </p:nvCxnSpPr>
        <p:spPr bwMode="auto">
          <a:xfrm>
            <a:off x="5784850" y="1452563"/>
            <a:ext cx="2333625" cy="1981200"/>
          </a:xfrm>
          <a:prstGeom prst="straightConnector1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2" name="AutoShape 18"/>
          <p:cNvCxnSpPr>
            <a:cxnSpLocks noChangeShapeType="1"/>
            <a:stCxn id="16388" idx="2"/>
            <a:endCxn id="16389" idx="3"/>
          </p:cNvCxnSpPr>
          <p:nvPr/>
        </p:nvCxnSpPr>
        <p:spPr bwMode="auto">
          <a:xfrm flipH="1">
            <a:off x="6216650" y="4294188"/>
            <a:ext cx="1901825" cy="2363787"/>
          </a:xfrm>
          <a:prstGeom prst="straightConnector1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3" name="AutoShape 19"/>
          <p:cNvCxnSpPr>
            <a:cxnSpLocks noChangeShapeType="1"/>
            <a:stCxn id="16389" idx="1"/>
            <a:endCxn id="16390" idx="2"/>
          </p:cNvCxnSpPr>
          <p:nvPr/>
        </p:nvCxnSpPr>
        <p:spPr bwMode="auto">
          <a:xfrm flipH="1" flipV="1">
            <a:off x="1073150" y="4294188"/>
            <a:ext cx="2165350" cy="2363787"/>
          </a:xfrm>
          <a:prstGeom prst="straightConnector1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4" name="AutoShape 20"/>
          <p:cNvCxnSpPr>
            <a:cxnSpLocks noChangeShapeType="1"/>
            <a:stCxn id="16390" idx="0"/>
            <a:endCxn id="16387" idx="1"/>
          </p:cNvCxnSpPr>
          <p:nvPr/>
        </p:nvCxnSpPr>
        <p:spPr bwMode="auto">
          <a:xfrm flipV="1">
            <a:off x="1073150" y="1452563"/>
            <a:ext cx="2355850" cy="1981200"/>
          </a:xfrm>
          <a:prstGeom prst="straightConnector1">
            <a:avLst/>
          </a:prstGeom>
          <a:noFill/>
          <a:ln w="38100">
            <a:solidFill>
              <a:srgbClr val="00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6408" name="Picture 24" descr="jpg_logo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284538"/>
            <a:ext cx="1223963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34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i-FI" sz="2800" dirty="0" smtClean="0"/>
              <a:t>Uuden strategian lähtökohtia</a:t>
            </a:r>
            <a:br>
              <a:rPr lang="fi-FI" sz="2800" dirty="0" smtClean="0"/>
            </a:br>
            <a:r>
              <a:rPr lang="fi-FI" sz="2800" dirty="0" smtClean="0"/>
              <a:t>- työpaja 1:n keskustelu - 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76664"/>
          </a:xfrm>
        </p:spPr>
        <p:txBody>
          <a:bodyPr>
            <a:normAutofit fontScale="55000" lnSpcReduction="20000"/>
          </a:bodyPr>
          <a:lstStyle/>
          <a:p>
            <a:r>
              <a:rPr lang="fi-FI" dirty="0" smtClean="0"/>
              <a:t>Perustuu voimassa olevaan strategiaan</a:t>
            </a:r>
          </a:p>
          <a:p>
            <a:r>
              <a:rPr lang="fi-FI" dirty="0" smtClean="0"/>
              <a:t>Strategian tulee olla selkeä</a:t>
            </a:r>
          </a:p>
          <a:p>
            <a:r>
              <a:rPr lang="fi-FI" dirty="0" smtClean="0"/>
              <a:t>Strategian viestintään tulee panostaa enemmä</a:t>
            </a:r>
            <a:r>
              <a:rPr lang="fi-FI" dirty="0"/>
              <a:t>n</a:t>
            </a:r>
            <a:endParaRPr lang="fi-FI" dirty="0" smtClean="0"/>
          </a:p>
          <a:p>
            <a:r>
              <a:rPr lang="fi-FI" dirty="0" smtClean="0"/>
              <a:t>Strategisten tavoitteiden tulee olla realistisia</a:t>
            </a:r>
          </a:p>
          <a:p>
            <a:pPr lvl="1"/>
            <a:r>
              <a:rPr lang="fi-FI" dirty="0" smtClean="0"/>
              <a:t>AKK ry:n resurssit huomioon</a:t>
            </a:r>
          </a:p>
          <a:p>
            <a:r>
              <a:rPr lang="fi-FI" dirty="0" smtClean="0"/>
              <a:t>EKK ry:n ”toimialalla” on käynnissä murros ja sen suhteellinen merkitys kasvaa voimakkaasti</a:t>
            </a:r>
          </a:p>
          <a:p>
            <a:pPr lvl="1"/>
            <a:r>
              <a:rPr lang="fi-FI" dirty="0" smtClean="0"/>
              <a:t>Sisäinen muuttoliike jatkuu</a:t>
            </a:r>
          </a:p>
          <a:p>
            <a:pPr lvl="1"/>
            <a:r>
              <a:rPr lang="fi-FI" dirty="0" smtClean="0"/>
              <a:t>Kuntauudistus tavalla tai toisella</a:t>
            </a:r>
          </a:p>
          <a:p>
            <a:pPr lvl="1"/>
            <a:r>
              <a:rPr lang="fi-FI" dirty="0" smtClean="0"/>
              <a:t>Suomen taloudellinen tervehdyttäminen</a:t>
            </a:r>
          </a:p>
          <a:p>
            <a:pPr lvl="1"/>
            <a:r>
              <a:rPr lang="fi-FI" dirty="0" smtClean="0"/>
              <a:t>Kaupan rakenteen muutokset</a:t>
            </a:r>
          </a:p>
          <a:p>
            <a:pPr lvl="1"/>
            <a:r>
              <a:rPr lang="fi-FI" dirty="0" smtClean="0"/>
              <a:t>Ikääntyminen</a:t>
            </a:r>
          </a:p>
          <a:p>
            <a:pPr lvl="1"/>
            <a:r>
              <a:rPr lang="fi-FI" dirty="0" smtClean="0"/>
              <a:t>”Maakuntien ja kuntien Suomi” (vaalitulos 2015) - EKK ry on ajankohtainen yhdistys</a:t>
            </a:r>
          </a:p>
          <a:p>
            <a:r>
              <a:rPr lang="fi-FI" dirty="0" smtClean="0"/>
              <a:t>EKK ry on saavuttanut koko toiminta-aikanaan vakiintuneen aseman ja se ”omistaa” tärkeän näkökulman valtakunnallisessa ja paikallisessa kehityksessä (”Keskus on tärkeä asia”).</a:t>
            </a:r>
          </a:p>
          <a:p>
            <a:r>
              <a:rPr lang="fi-FI" dirty="0" smtClean="0"/>
              <a:t>Viimeisten viiden vuoden aikana EKK ry on oppinut sille sopivan strategisen johtamisen mallin. Strategiaa on johdettu / noudatettu enemmän tai vähemmän johdonmukaisesti. EKK ry:n talous on vahvistunut.</a:t>
            </a:r>
          </a:p>
          <a:p>
            <a:r>
              <a:rPr lang="fi-FI" dirty="0" smtClean="0"/>
              <a:t>Seuraavalla strategiajaksolla strategista johtamista halutaan tehostaa</a:t>
            </a:r>
          </a:p>
          <a:p>
            <a:pPr lvl="1"/>
            <a:r>
              <a:rPr lang="fi-FI" dirty="0" smtClean="0"/>
              <a:t>Strategian jalkautus ja viestintä toiminnan keskiöön</a:t>
            </a:r>
          </a:p>
          <a:p>
            <a:pPr lvl="1"/>
            <a:r>
              <a:rPr lang="fi-FI" dirty="0" smtClean="0"/>
              <a:t>Tavoitteiden asettamisessa tulee ottaa huomioon EKK ry:n resurssit  </a:t>
            </a:r>
          </a:p>
        </p:txBody>
      </p:sp>
    </p:spTree>
    <p:extLst>
      <p:ext uri="{BB962C8B-B14F-4D97-AF65-F5344CB8AC3E}">
        <p14:creationId xmlns:p14="http://schemas.microsoft.com/office/powerpoint/2010/main" xmlns="" val="20390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400" u="sng" dirty="0" smtClean="0"/>
              <a:t>EKK –toimialueen</a:t>
            </a:r>
            <a:r>
              <a:rPr lang="fi-FI" sz="2400" dirty="0" smtClean="0"/>
              <a:t> visio ja painopisteet</a:t>
            </a:r>
            <a:br>
              <a:rPr lang="fi-FI" sz="2400" dirty="0" smtClean="0"/>
            </a:br>
            <a:r>
              <a:rPr lang="fi-FI" sz="1600" dirty="0"/>
              <a:t>V</a:t>
            </a:r>
            <a:r>
              <a:rPr lang="fi-FI" sz="1600" dirty="0" smtClean="0"/>
              <a:t>isio on EKK ry:n näkemys keskustojen mahdollisesta ja toivottavasta kehityksestä. </a:t>
            </a:r>
            <a:br>
              <a:rPr lang="fi-FI" sz="1600" dirty="0" smtClean="0"/>
            </a:br>
            <a:r>
              <a:rPr lang="fi-FI" sz="1600" dirty="0" smtClean="0"/>
              <a:t>Valitut neljä painopistettä ovat keskustojen kehittymisen </a:t>
            </a:r>
            <a:br>
              <a:rPr lang="fi-FI" sz="1600" dirty="0" smtClean="0"/>
            </a:br>
            <a:r>
              <a:rPr lang="fi-FI" sz="1600" dirty="0" smtClean="0"/>
              <a:t>tärkeimmät asiakokonaisuudet visiojakson 2015 – 2120 aikana.</a:t>
            </a:r>
            <a:endParaRPr lang="fi-FI" sz="1600" dirty="0"/>
          </a:p>
        </p:txBody>
      </p:sp>
      <p:sp>
        <p:nvSpPr>
          <p:cNvPr id="3" name="Pyöristetty suorakulmio 2"/>
          <p:cNvSpPr/>
          <p:nvPr/>
        </p:nvSpPr>
        <p:spPr>
          <a:xfrm>
            <a:off x="5271448" y="1771051"/>
            <a:ext cx="2333768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Liikkuminen keskustaan ja keskustassa tehostuu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4" name="Pyöristetty suorakulmio 3"/>
          <p:cNvSpPr/>
          <p:nvPr/>
        </p:nvSpPr>
        <p:spPr>
          <a:xfrm>
            <a:off x="5271448" y="4701931"/>
            <a:ext cx="2333768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Keskustan elämykselliset tapahtumat lisääntyvät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5" name="Pyöristetty suorakulmio 4"/>
          <p:cNvSpPr/>
          <p:nvPr/>
        </p:nvSpPr>
        <p:spPr>
          <a:xfrm>
            <a:off x="1294831" y="4633691"/>
            <a:ext cx="2333768" cy="18466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Keskustat kauppa ja palvelut monipuolistuvat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1294831" y="1811995"/>
            <a:ext cx="2333768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Keskustan kauneus ja viihtyisyys paranevat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2987825" y="2941983"/>
            <a:ext cx="2880320" cy="18551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Keskusta houkuttelee asiakkaita ja toimijoita 24/7/12</a:t>
            </a: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36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54578"/>
            <a:ext cx="7975798" cy="638726"/>
          </a:xfrm>
        </p:spPr>
        <p:txBody>
          <a:bodyPr>
            <a:noAutofit/>
          </a:bodyPr>
          <a:lstStyle/>
          <a:p>
            <a:r>
              <a:rPr lang="fi-FI" sz="2400" u="sng" dirty="0" smtClean="0"/>
              <a:t>EKK ry:n </a:t>
            </a:r>
            <a:r>
              <a:rPr lang="fi-FI" sz="2400" dirty="0" smtClean="0"/>
              <a:t>visio ja painopisteet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1600" dirty="0" smtClean="0"/>
              <a:t>Visio on näkemyksemme siitä, miten EKK ry:n tulee kehittyä toimialan vision toteutumiseksi. </a:t>
            </a:r>
            <a:r>
              <a:rPr lang="fi-FI" sz="1600" dirty="0"/>
              <a:t>Valitut neljä painopistettä ovat tärkeimmät asiakokonaisuudet visiojakson 2015 – 2120 aikana</a:t>
            </a:r>
            <a:r>
              <a:rPr lang="fi-FI" sz="1600" dirty="0" smtClean="0"/>
              <a:t>.</a:t>
            </a:r>
            <a:br>
              <a:rPr lang="fi-FI" sz="1600" dirty="0" smtClean="0"/>
            </a:br>
            <a:r>
              <a:rPr lang="fi-FI" sz="1600" dirty="0" smtClean="0"/>
              <a:t>Painopisteitä yhdistää kehitystarina: </a:t>
            </a:r>
            <a:br>
              <a:rPr lang="fi-FI" sz="1600" dirty="0" smtClean="0"/>
            </a:br>
            <a:r>
              <a:rPr lang="fi-FI" sz="1600" dirty="0" smtClean="0"/>
              <a:t>Onnistuminen yhdessä parantaa mahdollisuuksia onnistua seuraavassa</a:t>
            </a:r>
            <a:endParaRPr lang="fi-FI" sz="1600" dirty="0"/>
          </a:p>
        </p:txBody>
      </p:sp>
      <p:sp>
        <p:nvSpPr>
          <p:cNvPr id="3" name="Pyöristetty suorakulmio 2"/>
          <p:cNvSpPr/>
          <p:nvPr/>
        </p:nvSpPr>
        <p:spPr>
          <a:xfrm>
            <a:off x="5271448" y="1842308"/>
            <a:ext cx="2333768" cy="13818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EKK –tietojärjestelmä vakiintuu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4" name="Pyöristetty suorakulmio 3"/>
          <p:cNvSpPr/>
          <p:nvPr/>
        </p:nvSpPr>
        <p:spPr>
          <a:xfrm>
            <a:off x="4860032" y="4731486"/>
            <a:ext cx="2333768" cy="19274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EKK –verkosto vahvistuu ja yhteistyö tiivistyy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5" name="Pyöristetty suorakulmio 4"/>
          <p:cNvSpPr/>
          <p:nvPr/>
        </p:nvSpPr>
        <p:spPr>
          <a:xfrm>
            <a:off x="1763688" y="4731486"/>
            <a:ext cx="2333768" cy="18963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EKK ry:n näkyvyys lisääntyy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1972101" y="1544359"/>
            <a:ext cx="2333768" cy="18122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EKK –talous vahvistuu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3275856" y="3147967"/>
            <a:ext cx="2456597" cy="189875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EKK ry:n jäsenpalvelut ja vaikuttavuus kasvavat merkittävästi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8" name="Alanuoli 7"/>
          <p:cNvSpPr/>
          <p:nvPr/>
        </p:nvSpPr>
        <p:spPr>
          <a:xfrm>
            <a:off x="6098177" y="3068961"/>
            <a:ext cx="653948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Nuoli vasemmalle 9"/>
          <p:cNvSpPr/>
          <p:nvPr/>
        </p:nvSpPr>
        <p:spPr>
          <a:xfrm>
            <a:off x="3779912" y="5496822"/>
            <a:ext cx="1224136" cy="5775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Ylänuoli 10"/>
          <p:cNvSpPr/>
          <p:nvPr/>
        </p:nvSpPr>
        <p:spPr>
          <a:xfrm>
            <a:off x="2411760" y="3068961"/>
            <a:ext cx="576064" cy="18722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Nuoli oikealle 11"/>
          <p:cNvSpPr/>
          <p:nvPr/>
        </p:nvSpPr>
        <p:spPr>
          <a:xfrm>
            <a:off x="4010541" y="1891720"/>
            <a:ext cx="1440160" cy="5443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55459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Keskustojen kehittämisen ”toimialue” ja EKK ry:n strategiset painopisteet</a:t>
            </a:r>
            <a:endParaRPr lang="fi-FI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94284"/>
            <a:ext cx="3777883" cy="3306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5148064" y="5733256"/>
            <a:ext cx="3166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Keskustakehittämisen kohderyhmiä ovat </a:t>
            </a:r>
          </a:p>
          <a:p>
            <a:r>
              <a:rPr lang="fi-FI" sz="1400" dirty="0"/>
              <a:t>o</a:t>
            </a:r>
            <a:r>
              <a:rPr lang="fi-FI" sz="1400" dirty="0" smtClean="0"/>
              <a:t>mistajat, toimijat ja asiakkaat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4130" y="2183661"/>
            <a:ext cx="4178350" cy="311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uoli oikealle 3"/>
          <p:cNvSpPr/>
          <p:nvPr/>
        </p:nvSpPr>
        <p:spPr>
          <a:xfrm>
            <a:off x="2555776" y="3287706"/>
            <a:ext cx="3384376" cy="720080"/>
          </a:xfrm>
          <a:prstGeom prst="rightArrow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chemeClr val="accent5"/>
                </a:solidFill>
              </a:rPr>
              <a:t>EKK ry:n vaikuttavuus</a:t>
            </a:r>
            <a:endParaRPr lang="fi-FI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53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Strategian tausta-ajatus ja </a:t>
            </a:r>
            <a:br>
              <a:rPr lang="fi-FI" dirty="0" smtClean="0"/>
            </a:br>
            <a:r>
              <a:rPr lang="fi-FI" dirty="0" smtClean="0"/>
              <a:t>strategian toteutus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Strategian tausta-ajatus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EKK ry on onnistunut saamaan pääroolin keskustojen kehittämisessä. Se ”omistaa” tämän roolin Suomessa.</a:t>
            </a:r>
          </a:p>
          <a:p>
            <a:r>
              <a:rPr lang="fi-FI" dirty="0" smtClean="0"/>
              <a:t>EKK ry:n jäsenten verkostoituminen ja viestintä ovat hyvällä tasolla.</a:t>
            </a:r>
          </a:p>
          <a:p>
            <a:r>
              <a:rPr lang="fi-FI" dirty="0" smtClean="0"/>
              <a:t>EKK ry:llä on vakaa talous.</a:t>
            </a:r>
          </a:p>
          <a:p>
            <a:r>
              <a:rPr lang="fi-FI" dirty="0" smtClean="0"/>
              <a:t>EKK ry:n vaikuttavuus on parantunut, mutta koko potentiaalia ei ole ”otettu haltuun”.</a:t>
            </a:r>
          </a:p>
          <a:p>
            <a:r>
              <a:rPr lang="fi-FI" dirty="0" smtClean="0"/>
              <a:t>SIKSI </a:t>
            </a:r>
            <a:r>
              <a:rPr lang="fi-FI" dirty="0"/>
              <a:t>s</a:t>
            </a:r>
            <a:r>
              <a:rPr lang="fi-FI" dirty="0" smtClean="0"/>
              <a:t>euraavan strategiajakson tärkein tavoite on vahvistaa EKK ry:n </a:t>
            </a:r>
            <a:r>
              <a:rPr lang="fi-FI" u="sng" dirty="0" smtClean="0"/>
              <a:t>vaikuttavuutta</a:t>
            </a:r>
            <a:r>
              <a:rPr lang="fi-FI" dirty="0" smtClean="0"/>
              <a:t> keskustojen kehittämisessä.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/>
              <a:t>Strategian toteutus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Strategiakartta osoittaa painopisteiden avulla toiminnan suunnan. Se sisältää täten strategisen mission.</a:t>
            </a:r>
          </a:p>
          <a:p>
            <a:r>
              <a:rPr lang="fi-FI" dirty="0" smtClean="0"/>
              <a:t>Seuraavaksi tulee laatia strategian toteutus-suunnitelma, jossa määritellään</a:t>
            </a:r>
          </a:p>
          <a:p>
            <a:pPr lvl="1"/>
            <a:r>
              <a:rPr lang="fi-FI" dirty="0" smtClean="0"/>
              <a:t>Tavoitteet / Haasteellisuus</a:t>
            </a:r>
          </a:p>
          <a:p>
            <a:pPr lvl="1"/>
            <a:r>
              <a:rPr lang="fi-FI" dirty="0" smtClean="0"/>
              <a:t>Toimintatavat / Intensiteetti</a:t>
            </a:r>
          </a:p>
          <a:p>
            <a:pPr lvl="1"/>
            <a:r>
              <a:rPr lang="fi-FI" dirty="0" smtClean="0"/>
              <a:t>Käyttöön saatavat resurssit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7834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Painopisteet jakautuvat toimintakokonaisuuksiin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Strategiamalliin (4+4x4) kuuluu neljän tärkeimmän toimintakokonaisuuden määrittely kullekin painopisteelle</a:t>
            </a:r>
          </a:p>
          <a:p>
            <a:endParaRPr lang="fi-FI" dirty="0"/>
          </a:p>
          <a:p>
            <a:r>
              <a:rPr lang="fi-FI" dirty="0" smtClean="0"/>
              <a:t>Toimintakokonaisuuksien määrittely on vielä strategisen suunnan määrittely.</a:t>
            </a:r>
          </a:p>
          <a:p>
            <a:pPr lvl="1"/>
            <a:r>
              <a:rPr lang="fi-FI" dirty="0" smtClean="0"/>
              <a:t>EKK –tietojärjestelmä –kalvossa (kalvo 10) on hahmoteltu myös mittaukseen liittyviä osatoimintakokonaisuuksia </a:t>
            </a:r>
          </a:p>
          <a:p>
            <a:endParaRPr lang="fi-FI" dirty="0"/>
          </a:p>
          <a:p>
            <a:r>
              <a:rPr lang="fi-FI" dirty="0" smtClean="0"/>
              <a:t>Vasta strategian toteutussuunnitelmassa määritellään  operatiivisia toimintoja ja ratkaisuja strategisiin tavoitteisiin pääsemiseksi.</a:t>
            </a:r>
          </a:p>
          <a:p>
            <a:endParaRPr lang="fi-FI" dirty="0"/>
          </a:p>
          <a:p>
            <a:r>
              <a:rPr lang="fi-FI" dirty="0" smtClean="0"/>
              <a:t>Ehdotuksessa on esitetty, mihin toimintakokonaisuuksiin voitaisiin liittyy toteutussuunnitelmassa määrällinen tavoite ja mittari/seuranta.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4720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708</Words>
  <Application>Microsoft Office PowerPoint</Application>
  <PresentationFormat>Näytössä katseltava diaesitys (4:3)</PresentationFormat>
  <Paragraphs>149</Paragraphs>
  <Slides>14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Office-teema</vt:lpstr>
      <vt:lpstr>EKK ry:n strategian päivittäminen - strateginen linjaus 2015 – 2020 -</vt:lpstr>
      <vt:lpstr>Strategiaprosessin eteneminen</vt:lpstr>
      <vt:lpstr>Kehitystarina ja strategia - vuosien 2010 – 2015 strategiakartta -</vt:lpstr>
      <vt:lpstr>Uuden strategian lähtökohtia - työpaja 1:n keskustelu - </vt:lpstr>
      <vt:lpstr>EKK –toimialueen visio ja painopisteet Visio on EKK ry:n näkemys keskustojen mahdollisesta ja toivottavasta kehityksestä.  Valitut neljä painopistettä ovat keskustojen kehittymisen  tärkeimmät asiakokonaisuudet visiojakson 2015 – 2120 aikana.</vt:lpstr>
      <vt:lpstr>EKK ry:n visio ja painopisteet Visio on näkemyksemme siitä, miten EKK ry:n tulee kehittyä toimialan vision toteutumiseksi. Valitut neljä painopistettä ovat tärkeimmät asiakokonaisuudet visiojakson 2015 – 2120 aikana. Painopisteitä yhdistää kehitystarina:  Onnistuminen yhdessä parantaa mahdollisuuksia onnistua seuraavassa</vt:lpstr>
      <vt:lpstr>Keskustojen kehittämisen ”toimialue” ja EKK ry:n strategiset painopisteet</vt:lpstr>
      <vt:lpstr>Strategian tausta-ajatus ja  strategian toteutus</vt:lpstr>
      <vt:lpstr>Painopisteet jakautuvat toimintakokonaisuuksiin</vt:lpstr>
      <vt:lpstr>Painopiste 1</vt:lpstr>
      <vt:lpstr>Painopiste 2</vt:lpstr>
      <vt:lpstr>Painopiste 3</vt:lpstr>
      <vt:lpstr>Painopiste 4</vt:lpstr>
      <vt:lpstr>EKK ry:n strategiakartta 2015 - 2020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EKK ry:n strategian päivittäminen - strateginen linjaus 2015 – 2020 -</dc:title>
  <dc:creator>Mikko</dc:creator>
  <cp:lastModifiedBy>Acer</cp:lastModifiedBy>
  <cp:revision>134</cp:revision>
  <cp:lastPrinted>2015-03-31T05:39:11Z</cp:lastPrinted>
  <dcterms:created xsi:type="dcterms:W3CDTF">2015-03-30T05:26:16Z</dcterms:created>
  <dcterms:modified xsi:type="dcterms:W3CDTF">2015-06-01T09:27:58Z</dcterms:modified>
</cp:coreProperties>
</file>